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6" r:id="rId19"/>
    <p:sldId id="272" r:id="rId20"/>
    <p:sldId id="273" r:id="rId21"/>
    <p:sldId id="274" r:id="rId22"/>
    <p:sldId id="278" r:id="rId23"/>
    <p:sldId id="275" r:id="rId24"/>
    <p:sldId id="279" r:id="rId25"/>
    <p:sldId id="280" r:id="rId26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61875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755532-A0D6-B488-72F1-E45F47B8C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13A49-E060-441F-14C6-9AEE0B5974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89D379-4734-502E-4BA4-E1BC79AE6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10E931-BDAE-83BD-9DB9-55AC56CB7B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029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BA92F8-B1C5-C900-4EAE-84702BA31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95B55F-E3B6-3BD9-690E-C9727E1D59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0C7AA6-3C34-0703-7313-EA836697CA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61184F-43DD-6195-DE37-DD6318300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9350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DA22E-46B6-CD50-2574-56490E514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B68FD-44F8-01A6-7503-9AFB4B9CB2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6C8D60-A267-18B2-5938-347B7C451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59D6D-5E47-662E-D8ED-F695771867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71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3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tutorial/classes.htm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hyperlink" Target="https://www.youtube.com/watch?v=Ej_02ICOIgs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50833"/>
            <a:ext cx="67044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Programación Orientada a Objetos en Python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2708553"/>
            <a:ext cx="67044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Programación Orientada a Objetos (POO) representa un cambio de paradigma radical en el desarrollo de software. En lugar de centrarse únicamente en funciones, modela el software a partir de objetos que representan entidades del mundo real o conceptos de negocio, agrupando datos y comportamientos en una única unidad.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778216"/>
            <a:ext cx="67044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enfoque facilita la abstracción, el encapsulamiento, la reutilización y la escalabilidad del código, siendo especialmente valioso para aplicaciones complejas como sistemas de machine learning.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700361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707981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700361"/>
            <a:ext cx="6114812" cy="578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Kibernum </a:t>
            </a:r>
            <a:r>
              <a:rPr lang="en-US" sz="2200" b="1" dirty="0" err="1">
                <a:solidFill>
                  <a:srgbClr val="1C1D22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Capacitación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6873" y="818436"/>
            <a:ext cx="7750254" cy="12444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Herencia: Reutilizando y Extendiendo Código</a:t>
            </a:r>
            <a:endParaRPr lang="en-US" sz="39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73" y="2361486"/>
            <a:ext cx="995601" cy="119467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91082" y="2560558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Clase Padre (Base)</a:t>
            </a:r>
            <a:endParaRPr lang="en-US" sz="1950" dirty="0"/>
          </a:p>
        </p:txBody>
      </p:sp>
      <p:sp>
        <p:nvSpPr>
          <p:cNvPr id="6" name="Text 2"/>
          <p:cNvSpPr/>
          <p:nvPr/>
        </p:nvSpPr>
        <p:spPr>
          <a:xfrm>
            <a:off x="1991082" y="2991088"/>
            <a:ext cx="64560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Define atributos y métodos comunes que serán heredados por las clases hijas.</a:t>
            </a:r>
            <a:endParaRPr lang="en-US" sz="15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873" y="3556159"/>
            <a:ext cx="995601" cy="119467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91082" y="3755231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Clase Hija (Derivada)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1991082" y="4185761"/>
            <a:ext cx="64560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Hereda todo de la clase padre y puede añadir o modificar funcionalidades.</a:t>
            </a:r>
            <a:endParaRPr lang="en-US" sz="15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873" y="4750832"/>
            <a:ext cx="995601" cy="146565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91082" y="4949904"/>
            <a:ext cx="2747486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Reutilización de Código</a:t>
            </a:r>
            <a:endParaRPr lang="en-US" sz="1950" dirty="0"/>
          </a:p>
        </p:txBody>
      </p:sp>
      <p:sp>
        <p:nvSpPr>
          <p:cNvPr id="12" name="Text 6"/>
          <p:cNvSpPr/>
          <p:nvPr/>
        </p:nvSpPr>
        <p:spPr>
          <a:xfrm>
            <a:off x="1991082" y="5380434"/>
            <a:ext cx="6456045" cy="6369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Evita duplicar código al compartir funcionalidades comunes entre clases relacionadas.</a:t>
            </a:r>
            <a:endParaRPr lang="en-US" sz="15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873" y="6216491"/>
            <a:ext cx="995601" cy="119467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91082" y="6415564"/>
            <a:ext cx="2489002" cy="311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Jerarquías Lógicas</a:t>
            </a:r>
            <a:endParaRPr lang="en-US" sz="1950" dirty="0"/>
          </a:p>
        </p:txBody>
      </p:sp>
      <p:sp>
        <p:nvSpPr>
          <p:cNvPr id="15" name="Text 8"/>
          <p:cNvSpPr/>
          <p:nvPr/>
        </p:nvSpPr>
        <p:spPr>
          <a:xfrm>
            <a:off x="1991082" y="6846094"/>
            <a:ext cx="6456045" cy="318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modelar relaciones del mundo real de forma natural y estructurada.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01715" y="483513"/>
            <a:ext cx="6371392" cy="5494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Ejemplo de Herencia en Python</a:t>
            </a:r>
            <a:endParaRPr lang="en-US" sz="34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1C26F0B-215D-E102-1AD8-9E76C1D4E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452" y="1237353"/>
            <a:ext cx="6644129" cy="627280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00175"/>
            <a:ext cx="74262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Herencia Múltiple en Python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580436" y="2845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Clase Base 1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335774"/>
            <a:ext cx="36218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Proporciona un conjunto de atributos y métodos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832" y="2562582"/>
            <a:ext cx="4266724" cy="426672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733" y="3261955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362718" y="284535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Clase Base 2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362718" y="3335774"/>
            <a:ext cx="36218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Proporciona otro conjunto de atributos y métodos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832" y="2562582"/>
            <a:ext cx="4266724" cy="426672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1231" y="3624977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362718" y="5148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Clase Derivada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362718" y="5639157"/>
            <a:ext cx="362188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Hereda de ambas clases base, combinando sus funcionalidades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5832" y="2562582"/>
            <a:ext cx="4266724" cy="426672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8209" y="5705475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580436" y="49672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Precaución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457706"/>
            <a:ext cx="362188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Usar con cautela para evitar complejidad y problemas de resolución de métodos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55832" y="2562582"/>
            <a:ext cx="4266724" cy="4266724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7711" y="5342453"/>
            <a:ext cx="339328" cy="424220"/>
          </a:xfrm>
          <a:prstGeom prst="rect">
            <a:avLst/>
          </a:prstGeom>
        </p:spPr>
      </p:pic>
      <p:pic>
        <p:nvPicPr>
          <p:cNvPr id="19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2252"/>
            <a:ext cx="1116830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Polimorfismo: Adaptabilidad y Flexibilidad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034659"/>
            <a:ext cx="3836789" cy="23712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89396"/>
            <a:ext cx="38367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Mismo Método, Diferentes Comportamientos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534144"/>
            <a:ext cx="383678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polimorfismo permite que diferentes clases respondan a un mismo método de formas distintas, adaptando su comportamiento según su naturaleza específica.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0740" y="2034659"/>
            <a:ext cx="3836789" cy="237124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970740" y="4689396"/>
            <a:ext cx="30079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Duck Typing en Python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970740" y="5179814"/>
            <a:ext cx="383678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Python implementa el polimorfismo principalmente a través del "duck typing": si un objeto se comporta como un pato (implementa los métodos esperados), puede ser tratado como un pato, independientemente de su tipo.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7691" y="2034659"/>
            <a:ext cx="3836908" cy="23713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147691" y="46895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Interfaces Comunes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147691" y="5179933"/>
            <a:ext cx="3836908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polimorfismo permite diseñar interfaces generales que se adaptan a múltiples implementaciones, facilitando la extensión y el mantenimiento del sistema.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49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69794" y="379809"/>
            <a:ext cx="5629632" cy="4316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Ejemplo de Polimorfismo en Python</a:t>
            </a:r>
            <a:endParaRPr lang="en-US" sz="2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76C921E-C1B7-D15A-FD8B-F8AE49CBB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6328" y="1169651"/>
            <a:ext cx="6120666" cy="65182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9257" y="1049298"/>
            <a:ext cx="7705487" cy="12842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Estructuración de Datos en Clases para Machine Learning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257" y="2677716"/>
            <a:ext cx="513755" cy="51375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438513" y="2641759"/>
            <a:ext cx="2750820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Organización de Datos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1438513" y="3086100"/>
            <a:ext cx="6410325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clases permiten estructurar datos complejos de forma coherente, agrupando información relacionada en una única entidad.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57" y="4396026"/>
            <a:ext cx="513755" cy="51375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438513" y="4360069"/>
            <a:ext cx="3553897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Encapsulamiento de Procesos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1438513" y="4804410"/>
            <a:ext cx="5876687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métodos de clase encapsulan operaciones como preprocesamiento, entrenamiento y evaluación, facilitando su reutilización.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57" y="6114336"/>
            <a:ext cx="513755" cy="51375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438513" y="6078379"/>
            <a:ext cx="256889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Gestión de Modelos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1438514" y="6544279"/>
            <a:ext cx="5876686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clases permiten encapsular hiperparámetros, estados del modelo y métodos de predicción en una estructura coherente y mantenible.</a:t>
            </a:r>
            <a:endParaRPr lang="en-US" sz="1600" dirty="0"/>
          </a:p>
        </p:txBody>
      </p:sp>
      <p:pic>
        <p:nvPicPr>
          <p:cNvPr id="1026" name="Picture 2" descr="Texto&#10;&#10;El contenido generado por IA puede ser incorrecto., Imagen">
            <a:extLst>
              <a:ext uri="{FF2B5EF4-FFF2-40B4-BE49-F238E27FC236}">
                <a16:creationId xmlns:a16="http://schemas.microsoft.com/office/drawing/2014/main" id="{D4D1913F-7C9C-5714-A121-7790942F8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0701" y="3275291"/>
            <a:ext cx="6410325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6359009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Principios SOLID en la POO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026087" y="1798082"/>
            <a:ext cx="297537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S: Responsabilidad Única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2026087" y="2236113"/>
            <a:ext cx="109585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Cada clase debe tener una única razón para cambiar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26087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O: Abierto/Cerrado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026087" y="3451860"/>
            <a:ext cx="109585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Abierto para extensión, cerrado para modificación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026087" y="4229576"/>
            <a:ext cx="270974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L: Sustitución de Liskov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2026087" y="4667607"/>
            <a:ext cx="109585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clases derivadas deben poder sustituir a sus clases base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026087" y="5445323"/>
            <a:ext cx="3318272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I: Segregación de Interfaces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2026087" y="5883354"/>
            <a:ext cx="109585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Interfaces específicas mejor que una general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026087" y="6661071"/>
            <a:ext cx="3508653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D: Inversión de Dependencias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2026087" y="7099102"/>
            <a:ext cx="10958513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Depender de abstracciones, no de implementaciones</a:t>
            </a:r>
            <a:endParaRPr lang="en-US" sz="1550" dirty="0"/>
          </a:p>
        </p:txBody>
      </p:sp>
      <p:pic>
        <p:nvPicPr>
          <p:cNvPr id="1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9378" y="594360"/>
            <a:ext cx="10074593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Principio de Responsabilidad Única (SRP)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739378" y="1782604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Definición</a:t>
            </a:r>
            <a:endParaRPr lang="en-US" sz="2050" dirty="0"/>
          </a:p>
        </p:txBody>
      </p:sp>
      <p:sp>
        <p:nvSpPr>
          <p:cNvPr id="4" name="Text 2"/>
          <p:cNvSpPr/>
          <p:nvPr/>
        </p:nvSpPr>
        <p:spPr>
          <a:xfrm>
            <a:off x="739378" y="2323862"/>
            <a:ext cx="3737729" cy="13515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Cada clase debe tener una única razón para cambiar, es decir, debe estar enfocada en una única responsabilidad o función dentro del sistema.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39378" y="3865483"/>
            <a:ext cx="3737729" cy="1689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 limitar su responsabilidad, se facilita el mantenimiento y la comprensión del código, ya que cualquier cambio relacionado con esa responsabilidad afecta únicamente a esa clase.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5000030" y="1782604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Ejemplo Incorrecto</a:t>
            </a:r>
            <a:endParaRPr lang="en-US" sz="2050" dirty="0"/>
          </a:p>
        </p:txBody>
      </p:sp>
      <p:sp>
        <p:nvSpPr>
          <p:cNvPr id="9" name="Text 7"/>
          <p:cNvSpPr/>
          <p:nvPr/>
        </p:nvSpPr>
        <p:spPr>
          <a:xfrm>
            <a:off x="5200769" y="2508647"/>
            <a:ext cx="3336250" cy="4054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1C1D22"/>
                </a:solidFill>
                <a:highlight>
                  <a:srgbClr val="DCEB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6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211BEC5-4F6E-A62A-1D38-47496B3048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030" y="2451237"/>
            <a:ext cx="4247579" cy="366571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2D39C6-F9F1-8F85-7F35-41354C14D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1685694-EC66-94AC-C9C4-23A5E06D7879}"/>
              </a:ext>
            </a:extLst>
          </p:cNvPr>
          <p:cNvSpPr/>
          <p:nvPr/>
        </p:nvSpPr>
        <p:spPr>
          <a:xfrm>
            <a:off x="739378" y="594360"/>
            <a:ext cx="10074593" cy="660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Principio de Responsabilidad Única (SRP)</a:t>
            </a:r>
            <a:endParaRPr lang="en-US" sz="4150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A231EE01-AF52-1120-6450-42E76BBD18AE}"/>
              </a:ext>
            </a:extLst>
          </p:cNvPr>
          <p:cNvSpPr/>
          <p:nvPr/>
        </p:nvSpPr>
        <p:spPr>
          <a:xfrm>
            <a:off x="739378" y="1781378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Ejemplo Correcto</a:t>
            </a:r>
            <a:endParaRPr lang="en-US" sz="2050" dirty="0"/>
          </a:p>
        </p:txBody>
      </p:sp>
      <p:pic>
        <p:nvPicPr>
          <p:cNvPr id="14" name="Image 0" descr="preencoded.png">
            <a:extLst>
              <a:ext uri="{FF2B5EF4-FFF2-40B4-BE49-F238E27FC236}">
                <a16:creationId xmlns:a16="http://schemas.microsoft.com/office/drawing/2014/main" id="{AF4F58EF-2690-4D75-BE84-F8A2CD96A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B471B97-C3CF-525A-9108-E28133022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5224" y="1946398"/>
            <a:ext cx="4942093" cy="467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119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6388" y="492085"/>
            <a:ext cx="12358211" cy="1118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Principios Abierto/Cerrado (OCP) y Sustitución de Liskov (LSP)</a:t>
            </a:r>
            <a:endParaRPr lang="en-US" sz="3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008" y="2085261"/>
            <a:ext cx="4018836" cy="4018836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957" y="2085261"/>
            <a:ext cx="4018955" cy="401895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024" y="2085261"/>
            <a:ext cx="4018955" cy="4018955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626388" y="6623685"/>
            <a:ext cx="402669" cy="402669"/>
          </a:xfrm>
          <a:prstGeom prst="roundRect">
            <a:avLst>
              <a:gd name="adj" fmla="val 18668"/>
            </a:avLst>
          </a:prstGeom>
          <a:solidFill>
            <a:srgbClr val="00424C"/>
          </a:solidFill>
          <a:ln w="15240">
            <a:solidFill>
              <a:srgbClr val="195B6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 2"/>
          <p:cNvSpPr/>
          <p:nvPr/>
        </p:nvSpPr>
        <p:spPr>
          <a:xfrm>
            <a:off x="1208008" y="6623685"/>
            <a:ext cx="3385304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Principio Abierto/Cerrado (OCP)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1208008" y="7010519"/>
            <a:ext cx="5508069" cy="1144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entidades de software deben estar abiertas para su extensión pero cerradas para su modificación. Esto permite agregar nuevas funcionalidades sin alterar el código existente, utilizando herencia, composición e interfaces.</a:t>
            </a:r>
            <a:endParaRPr lang="en-US" sz="1400" dirty="0"/>
          </a:p>
        </p:txBody>
      </p:sp>
      <p:sp>
        <p:nvSpPr>
          <p:cNvPr id="9" name="Shape 4"/>
          <p:cNvSpPr/>
          <p:nvPr/>
        </p:nvSpPr>
        <p:spPr>
          <a:xfrm>
            <a:off x="6895028" y="6623685"/>
            <a:ext cx="402669" cy="402669"/>
          </a:xfrm>
          <a:prstGeom prst="roundRect">
            <a:avLst>
              <a:gd name="adj" fmla="val 18668"/>
            </a:avLst>
          </a:prstGeom>
          <a:solidFill>
            <a:srgbClr val="CADCD8"/>
          </a:solidFill>
          <a:ln w="15240">
            <a:solidFill>
              <a:srgbClr val="B0C2B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0" name="Text 5"/>
          <p:cNvSpPr/>
          <p:nvPr/>
        </p:nvSpPr>
        <p:spPr>
          <a:xfrm>
            <a:off x="7476649" y="6623685"/>
            <a:ext cx="4020383" cy="2795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Principio de Sustitución de Liskov (LSP)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476649" y="7010519"/>
            <a:ext cx="5508069" cy="1144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Las clases derivadas deben poder sustituir a sus clases base sin alterar el correcto funcionamiento del programa. Garantiza que la jerarquía de clases sea coherente y que la abstracción proporcionada por la clase base se mantenga en las subclases.</a:t>
            </a:r>
            <a:endParaRPr lang="en-US" sz="14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45C37FD-BEF2-2AD4-A3EC-04FA45BB3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E40CFF79-7C45-1B20-B2C6-F91324B7584D}"/>
              </a:ext>
            </a:extLst>
          </p:cNvPr>
          <p:cNvSpPr/>
          <p:nvPr/>
        </p:nvSpPr>
        <p:spPr>
          <a:xfrm>
            <a:off x="6140053" y="1054179"/>
            <a:ext cx="6844546" cy="1167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 err="1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Preguntas</a:t>
            </a:r>
            <a:r>
              <a:rPr lang="en-US" sz="36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 de </a:t>
            </a:r>
            <a:r>
              <a:rPr lang="en-US" sz="3650" b="1" dirty="0" err="1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Activación</a:t>
            </a:r>
            <a:endParaRPr lang="en-US" sz="365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75D28C5-EC6B-C0D5-CE1E-5C61A1CB270A}"/>
              </a:ext>
            </a:extLst>
          </p:cNvPr>
          <p:cNvSpPr txBox="1"/>
          <p:nvPr/>
        </p:nvSpPr>
        <p:spPr>
          <a:xfrm>
            <a:off x="6055112" y="3306721"/>
            <a:ext cx="7315200" cy="2541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 fontAlgn="base">
              <a:lnSpc>
                <a:spcPct val="150000"/>
              </a:lnSpc>
              <a:buFont typeface="+mj-lt"/>
              <a:buAutoNum type="arabicParenR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¿Qué conoces sobre Programación Orientada a Objetos? ¿Has trabajado antes con clases y objetos? </a:t>
            </a:r>
          </a:p>
          <a:p>
            <a:pPr marL="342900" indent="-342900" algn="just" rtl="0" fontAlgn="base">
              <a:lnSpc>
                <a:spcPct val="150000"/>
              </a:lnSpc>
              <a:buFont typeface="+mj-lt"/>
              <a:buAutoNum type="arabicParenR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¿Tienes experiencia en otros lenguajes orientados a objetos (Java, C++)? ¿Qué similitudes o diferencias encuentras con Python? </a:t>
            </a:r>
          </a:p>
          <a:p>
            <a:pPr marL="342900" indent="-342900" algn="just" rtl="0" fontAlgn="base">
              <a:lnSpc>
                <a:spcPct val="150000"/>
              </a:lnSpc>
              <a:buFont typeface="+mj-lt"/>
              <a:buAutoNum type="arabicParenR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¿Qué esperas aprender sobre OOP para aplicarlo en proyectos de machine </a:t>
            </a:r>
            <a:r>
              <a:rPr lang="es-CL" sz="18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learning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? </a:t>
            </a:r>
          </a:p>
        </p:txBody>
      </p:sp>
    </p:spTree>
    <p:extLst>
      <p:ext uri="{BB962C8B-B14F-4D97-AF65-F5344CB8AC3E}">
        <p14:creationId xmlns:p14="http://schemas.microsoft.com/office/powerpoint/2010/main" val="31731603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4767"/>
            <a:ext cx="121908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Principios de Segregación de Interfaces (ISP) e Inversión de Dependencias (DIP)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79301"/>
            <a:ext cx="41455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Segregación de Interfaces (ISP)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560445"/>
            <a:ext cx="5818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 preferible tener varias interfaces específicas y pequeñas, en lugar de una interfaz única y general, de modo que las clases solo tengan que implementar métodos que realmente necesiten.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216128"/>
            <a:ext cx="5818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 segmentar las interfaces, se evita que las clases se vean forzadas a implementar métodos irrelevantes, mejorando la cohesión y reduciendo la dependencia entre componentes.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173516" y="2979301"/>
            <a:ext cx="428208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Inversión de Dependencias (DIP)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173516" y="3560445"/>
            <a:ext cx="5818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Los módulos de alto nivel no deben depender de módulos de bajo nivel, sino de abstracciones. Es decir, las dependencias deben invertirse: los detalles concretos deben depender de abstracciones y no al revés.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173516" y="5216128"/>
            <a:ext cx="581870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Este principio promueve un diseño desacoplado, en el que las partes del sistema se comunican a través de interfaces o clases abstractas, facilitando la reutilización del código y permitiendo cambiar implementaciones sin afectar al resto del sistema.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14375" y="727353"/>
            <a:ext cx="7715250" cy="127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 err="1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Actividad</a:t>
            </a:r>
            <a:r>
              <a:rPr lang="en-US" sz="4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 </a:t>
            </a:r>
            <a:r>
              <a:rPr lang="en-US" sz="4000" b="1" dirty="0" err="1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Práctica</a:t>
            </a:r>
            <a:r>
              <a:rPr lang="en-US" sz="4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 </a:t>
            </a:r>
            <a:r>
              <a:rPr lang="en-US" sz="4000" b="1" dirty="0" err="1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Guiada</a:t>
            </a:r>
            <a:r>
              <a:rPr lang="en-US" sz="4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: Sistema de Gestión de Vehículos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4375" y="2309098"/>
            <a:ext cx="152995" cy="1094184"/>
          </a:xfrm>
          <a:prstGeom prst="roundRect">
            <a:avLst>
              <a:gd name="adj" fmla="val 56035"/>
            </a:avLst>
          </a:prstGeom>
          <a:solidFill>
            <a:srgbClr val="00424C"/>
          </a:solidFill>
          <a:ln w="22860">
            <a:solidFill>
              <a:srgbClr val="195B6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7" name="Shape 4"/>
          <p:cNvSpPr/>
          <p:nvPr/>
        </p:nvSpPr>
        <p:spPr>
          <a:xfrm>
            <a:off x="714374" y="3607356"/>
            <a:ext cx="152995" cy="1094184"/>
          </a:xfrm>
          <a:prstGeom prst="roundRect">
            <a:avLst>
              <a:gd name="adj" fmla="val 56035"/>
            </a:avLst>
          </a:prstGeom>
          <a:solidFill>
            <a:srgbClr val="CADCD8"/>
          </a:solidFill>
          <a:ln w="22860">
            <a:solidFill>
              <a:srgbClr val="B0C2B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0" name="Shape 7"/>
          <p:cNvSpPr/>
          <p:nvPr/>
        </p:nvSpPr>
        <p:spPr>
          <a:xfrm>
            <a:off x="690229" y="5007649"/>
            <a:ext cx="152995" cy="1094184"/>
          </a:xfrm>
          <a:prstGeom prst="roundRect">
            <a:avLst>
              <a:gd name="adj" fmla="val 56035"/>
            </a:avLst>
          </a:prstGeom>
          <a:solidFill>
            <a:srgbClr val="B9AAD4"/>
          </a:solidFill>
          <a:ln w="22860">
            <a:solidFill>
              <a:srgbClr val="9F90B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3" name="Shape 10"/>
          <p:cNvSpPr/>
          <p:nvPr/>
        </p:nvSpPr>
        <p:spPr>
          <a:xfrm>
            <a:off x="685665" y="6305907"/>
            <a:ext cx="152995" cy="1094184"/>
          </a:xfrm>
          <a:prstGeom prst="roundRect">
            <a:avLst>
              <a:gd name="adj" fmla="val 56035"/>
            </a:avLst>
          </a:prstGeom>
          <a:solidFill>
            <a:srgbClr val="B2D5AD"/>
          </a:solidFill>
          <a:ln w="22860">
            <a:solidFill>
              <a:srgbClr val="98BB93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866497F2-EA30-E3BF-998C-8BC5BE010E54}"/>
              </a:ext>
            </a:extLst>
          </p:cNvPr>
          <p:cNvSpPr txBox="1"/>
          <p:nvPr/>
        </p:nvSpPr>
        <p:spPr>
          <a:xfrm>
            <a:off x="1216462" y="247107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sz="18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Objetivo: 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Construir un sistema sencillo de 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gestión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vehículos aplicando POO. Debe incluir herencia, encapsulación y polimorfismo. </a:t>
            </a:r>
            <a:endParaRPr lang="es-CL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A756844-545E-34CB-3A88-8DBD0FA1D94D}"/>
              </a:ext>
            </a:extLst>
          </p:cNvPr>
          <p:cNvSpPr txBox="1"/>
          <p:nvPr/>
        </p:nvSpPr>
        <p:spPr>
          <a:xfrm>
            <a:off x="1216461" y="3866839"/>
            <a:ext cx="7315200" cy="681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ts val="1457"/>
              </a:lnSpc>
              <a:buFont typeface="+mj-lt"/>
              <a:buAutoNum type="arabicPeriod"/>
            </a:pPr>
            <a:r>
              <a:rPr lang="es-CL" sz="18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Definir Clase Base Vehículo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</a:p>
          <a:p>
            <a:pPr marL="285750" indent="-285750" algn="just" rtl="0" fontAlgn="base">
              <a:lnSpc>
                <a:spcPts val="1457"/>
              </a:lnSpc>
              <a:buFont typeface="Wingdings" panose="05000000000000000000" pitchFamily="2" charset="2"/>
              <a:buChar char="§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Atributos: marca, modelo, año. </a:t>
            </a:r>
          </a:p>
          <a:p>
            <a:pPr marL="285750" indent="-285750" algn="just" rtl="0" fontAlgn="base">
              <a:lnSpc>
                <a:spcPts val="1457"/>
              </a:lnSpc>
              <a:buFont typeface="Wingdings" panose="05000000000000000000" pitchFamily="2" charset="2"/>
              <a:buChar char="§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Método: acelerar() que imprima “El vehículo está acelerando”. 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876DABC6-4958-06FC-DA0C-6263B1D18A49}"/>
              </a:ext>
            </a:extLst>
          </p:cNvPr>
          <p:cNvSpPr txBox="1"/>
          <p:nvPr/>
        </p:nvSpPr>
        <p:spPr>
          <a:xfrm>
            <a:off x="1216462" y="5270790"/>
            <a:ext cx="7315200" cy="866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ts val="1457"/>
              </a:lnSpc>
              <a:buFont typeface="+mj-lt"/>
              <a:buAutoNum type="arabicPeriod" startAt="2"/>
            </a:pPr>
            <a:r>
              <a:rPr lang="es-CL" sz="18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Crear Clases Hijas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</a:p>
          <a:p>
            <a:pPr marL="285750" indent="-285750" algn="just" rtl="0" fontAlgn="base">
              <a:lnSpc>
                <a:spcPts val="1457"/>
              </a:lnSpc>
              <a:buFont typeface="Wingdings" panose="05000000000000000000" pitchFamily="2" charset="2"/>
              <a:buChar char="§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Auto y Moto, ambas heredan de Vehículo. </a:t>
            </a:r>
          </a:p>
          <a:p>
            <a:pPr marL="285750" indent="-285750" algn="just" rtl="0" fontAlgn="base">
              <a:lnSpc>
                <a:spcPts val="1457"/>
              </a:lnSpc>
              <a:buFont typeface="Wingdings" panose="05000000000000000000" pitchFamily="2" charset="2"/>
              <a:buChar char="§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Añadir método específico (por ejemplo, </a:t>
            </a:r>
            <a:r>
              <a:rPr lang="es-CL" sz="18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abrir_maletero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() en Auto y </a:t>
            </a:r>
            <a:r>
              <a:rPr lang="es-CL" sz="18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hacer_caballito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() en Moto). 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E103434-D0C4-B03E-3429-F42BAF29BD61}"/>
              </a:ext>
            </a:extLst>
          </p:cNvPr>
          <p:cNvSpPr txBox="1"/>
          <p:nvPr/>
        </p:nvSpPr>
        <p:spPr>
          <a:xfrm>
            <a:off x="1216461" y="6516048"/>
            <a:ext cx="7315200" cy="681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ts val="1457"/>
              </a:lnSpc>
              <a:buFont typeface="+mj-lt"/>
              <a:buAutoNum type="arabicPeriod" startAt="3"/>
            </a:pPr>
            <a:r>
              <a:rPr lang="es-CL" sz="18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Aplicar Polimorfismo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</a:p>
          <a:p>
            <a:pPr marL="285750" indent="-285750" algn="just" rtl="0" fontAlgn="base">
              <a:lnSpc>
                <a:spcPts val="1457"/>
              </a:lnSpc>
              <a:buFont typeface="Wingdings" panose="05000000000000000000" pitchFamily="2" charset="2"/>
              <a:buChar char="§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Implementar un método acelerar() diferente en Auto y Moto, para que muestren un mensaje específico. </a:t>
            </a:r>
          </a:p>
        </p:txBody>
      </p:sp>
      <p:sp>
        <p:nvSpPr>
          <p:cNvPr id="24" name="Shape 10">
            <a:extLst>
              <a:ext uri="{FF2B5EF4-FFF2-40B4-BE49-F238E27FC236}">
                <a16:creationId xmlns:a16="http://schemas.microsoft.com/office/drawing/2014/main" id="{AD92F113-1A1C-A459-2BFF-CF5A71A3F9AF}"/>
              </a:ext>
            </a:extLst>
          </p:cNvPr>
          <p:cNvSpPr/>
          <p:nvPr/>
        </p:nvSpPr>
        <p:spPr>
          <a:xfrm>
            <a:off x="9123421" y="2309098"/>
            <a:ext cx="152995" cy="1094184"/>
          </a:xfrm>
          <a:prstGeom prst="roundRect">
            <a:avLst>
              <a:gd name="adj" fmla="val 56035"/>
            </a:avLst>
          </a:prstGeom>
          <a:solidFill>
            <a:srgbClr val="7030A0"/>
          </a:solidFill>
          <a:ln w="22860">
            <a:solidFill>
              <a:srgbClr val="98BB93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AE0F46B5-2687-52B0-7123-F478B06E6401}"/>
              </a:ext>
            </a:extLst>
          </p:cNvPr>
          <p:cNvSpPr txBox="1"/>
          <p:nvPr/>
        </p:nvSpPr>
        <p:spPr>
          <a:xfrm>
            <a:off x="9472513" y="2546757"/>
            <a:ext cx="3788430" cy="1068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>
              <a:lnSpc>
                <a:spcPts val="1457"/>
              </a:lnSpc>
              <a:buFont typeface="+mj-lt"/>
              <a:buAutoNum type="arabicPeriod" startAt="4"/>
            </a:pPr>
            <a:r>
              <a:rPr lang="es-CL" sz="18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Probar la Jerarquía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</a:p>
          <a:p>
            <a:pPr marL="285750" indent="-285750" algn="just" rtl="0" fontAlgn="base">
              <a:lnSpc>
                <a:spcPts val="1457"/>
              </a:lnSpc>
              <a:buFont typeface="Wingdings" panose="05000000000000000000" pitchFamily="2" charset="2"/>
              <a:buChar char="§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Crear objetos de Auto y Moto. </a:t>
            </a:r>
          </a:p>
          <a:p>
            <a:pPr marL="285750" indent="-285750" algn="just" rtl="0" fontAlgn="base">
              <a:lnSpc>
                <a:spcPts val="1457"/>
              </a:lnSpc>
              <a:buFont typeface="Wingdings" panose="05000000000000000000" pitchFamily="2" charset="2"/>
              <a:buChar char="§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Llamar a los métodos y observar la salida en pantalla. </a:t>
            </a:r>
          </a:p>
          <a:p>
            <a:pPr algn="just" rtl="0" fontAlgn="base">
              <a:lnSpc>
                <a:spcPts val="1564"/>
              </a:lnSpc>
              <a:spcAft>
                <a:spcPts val="800"/>
              </a:spcAft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s-CL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497FCF-3BE8-0755-35E6-95BA2A702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04BACEE-F8E7-E68C-D15E-4EA1BED6A487}"/>
              </a:ext>
            </a:extLst>
          </p:cNvPr>
          <p:cNvSpPr/>
          <p:nvPr/>
        </p:nvSpPr>
        <p:spPr>
          <a:xfrm>
            <a:off x="714375" y="727353"/>
            <a:ext cx="12076074" cy="127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 err="1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Actividad</a:t>
            </a:r>
            <a:r>
              <a:rPr lang="en-US" sz="4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 </a:t>
            </a:r>
            <a:r>
              <a:rPr lang="en-US" sz="4000" b="1" dirty="0" err="1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Práctica</a:t>
            </a:r>
            <a:r>
              <a:rPr lang="en-US" sz="4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 </a:t>
            </a:r>
            <a:r>
              <a:rPr lang="en-US" sz="4000" b="1" dirty="0" err="1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Guiada</a:t>
            </a:r>
            <a:r>
              <a:rPr lang="en-US" sz="4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: Sistema de Gestión de Vehículos</a:t>
            </a:r>
            <a:endParaRPr lang="en-US" sz="4000" dirty="0"/>
          </a:p>
        </p:txBody>
      </p:sp>
      <p:pic>
        <p:nvPicPr>
          <p:cNvPr id="2050" name="Picture 2" descr="Picture 112713669, Imagen">
            <a:extLst>
              <a:ext uri="{FF2B5EF4-FFF2-40B4-BE49-F238E27FC236}">
                <a16:creationId xmlns:a16="http://schemas.microsoft.com/office/drawing/2014/main" id="{9FCD0D3F-7641-44AB-25D8-EC4EC5D7D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3725" y="1640739"/>
            <a:ext cx="6534150" cy="635317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29A82D5-7397-033F-A83C-EBC8EC055377}"/>
              </a:ext>
            </a:extLst>
          </p:cNvPr>
          <p:cNvSpPr txBox="1"/>
          <p:nvPr/>
        </p:nvSpPr>
        <p:spPr>
          <a:xfrm>
            <a:off x="10136459" y="3258566"/>
            <a:ext cx="3122341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just" rtl="0" fontAlgn="base">
              <a:lnSpc>
                <a:spcPts val="1564"/>
              </a:lnSpc>
              <a:spcAft>
                <a:spcPts val="800"/>
              </a:spcAft>
              <a:buNone/>
            </a:pPr>
            <a:r>
              <a:rPr lang="es-CL" sz="18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Resultado Esperado: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  <a:endParaRPr lang="es-CL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285750" indent="-285750" algn="just" rtl="0" fontAlgn="base">
              <a:buFont typeface="Wingdings" panose="05000000000000000000" pitchFamily="2" charset="2"/>
              <a:buChar char="ü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Cada vehículo muestra un comportamiento diferente al llamar a acelerar(). </a:t>
            </a:r>
          </a:p>
          <a:p>
            <a:pPr marL="285750" indent="-285750" algn="just" rtl="0" fontAlgn="base">
              <a:buFont typeface="Wingdings" panose="05000000000000000000" pitchFamily="2" charset="2"/>
              <a:buChar char="ü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Se demuestran la herencia y el polimorfismo de forma sencilla. </a:t>
            </a:r>
          </a:p>
        </p:txBody>
      </p:sp>
    </p:spTree>
    <p:extLst>
      <p:ext uri="{BB962C8B-B14F-4D97-AF65-F5344CB8AC3E}">
        <p14:creationId xmlns:p14="http://schemas.microsoft.com/office/powerpoint/2010/main" val="2398988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69357"/>
            <a:ext cx="9876234" cy="647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Ventajas de la POO en Machine Learning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6707" y="4304109"/>
            <a:ext cx="7355919" cy="7355919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69" y="6707981"/>
            <a:ext cx="349329" cy="436721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6707" y="4304109"/>
            <a:ext cx="7355919" cy="735591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5624274" y="5215176"/>
            <a:ext cx="349329" cy="436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2750" b="1" dirty="0">
                <a:solidFill>
                  <a:srgbClr val="000000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2</a:t>
            </a:r>
            <a:endParaRPr lang="en-US" sz="2750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707" y="4304109"/>
            <a:ext cx="7355919" cy="7355919"/>
          </a:xfrm>
          <a:prstGeom prst="rect">
            <a:avLst/>
          </a:prstGeom>
        </p:spPr>
      </p:pic>
      <p:pic>
        <p:nvPicPr>
          <p:cNvPr id="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5610" y="5215176"/>
            <a:ext cx="349329" cy="436721"/>
          </a:xfrm>
          <a:prstGeom prst="rect">
            <a:avLst/>
          </a:prstGeom>
        </p:spPr>
      </p:pic>
      <p:pic>
        <p:nvPicPr>
          <p:cNvPr id="9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6707" y="4304109"/>
            <a:ext cx="7355919" cy="7355919"/>
          </a:xfrm>
          <a:prstGeom prst="rect">
            <a:avLst/>
          </a:prstGeom>
        </p:spPr>
      </p:pic>
      <p:pic>
        <p:nvPicPr>
          <p:cNvPr id="1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28415" y="6707981"/>
            <a:ext cx="349329" cy="436721"/>
          </a:xfrm>
          <a:prstGeom prst="rect">
            <a:avLst/>
          </a:prstGeom>
        </p:spPr>
      </p:pic>
      <p:sp>
        <p:nvSpPr>
          <p:cNvPr id="11" name="Text 2"/>
          <p:cNvSpPr/>
          <p:nvPr/>
        </p:nvSpPr>
        <p:spPr>
          <a:xfrm>
            <a:off x="724733" y="2493645"/>
            <a:ext cx="2832021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Modularidad y Reusabilidad</a:t>
            </a:r>
            <a:endParaRPr lang="en-US" sz="2000" dirty="0"/>
          </a:p>
        </p:txBody>
      </p:sp>
      <p:sp>
        <p:nvSpPr>
          <p:cNvPr id="12" name="Text 3"/>
          <p:cNvSpPr/>
          <p:nvPr/>
        </p:nvSpPr>
        <p:spPr>
          <a:xfrm>
            <a:off x="724733" y="3264813"/>
            <a:ext cx="2832021" cy="1987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Estructurar el código en módulos independientes, facilitando la reutilización e integración de componentes como modelos, procesadores de datos y módulos de evaluación.</a:t>
            </a:r>
            <a:endParaRPr lang="en-US" sz="1600" dirty="0"/>
          </a:p>
        </p:txBody>
      </p:sp>
      <p:sp>
        <p:nvSpPr>
          <p:cNvPr id="13" name="Text 4"/>
          <p:cNvSpPr/>
          <p:nvPr/>
        </p:nvSpPr>
        <p:spPr>
          <a:xfrm>
            <a:off x="3867269" y="1630561"/>
            <a:ext cx="2832140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Manejo de Complejidad</a:t>
            </a:r>
            <a:endParaRPr lang="en-US" sz="2000" dirty="0"/>
          </a:p>
        </p:txBody>
      </p:sp>
      <p:sp>
        <p:nvSpPr>
          <p:cNvPr id="14" name="Text 5"/>
          <p:cNvSpPr/>
          <p:nvPr/>
        </p:nvSpPr>
        <p:spPr>
          <a:xfrm>
            <a:off x="3867269" y="2401729"/>
            <a:ext cx="2832140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Gestionar la complejidad de sistemas de ML mediante abstracción y encapsulación, dividiendo el sistema en componentes coherentes.</a:t>
            </a:r>
            <a:endParaRPr lang="en-US" sz="1600" dirty="0"/>
          </a:p>
        </p:txBody>
      </p:sp>
      <p:sp>
        <p:nvSpPr>
          <p:cNvPr id="15" name="Text 6"/>
          <p:cNvSpPr/>
          <p:nvPr/>
        </p:nvSpPr>
        <p:spPr>
          <a:xfrm>
            <a:off x="7009924" y="1630561"/>
            <a:ext cx="2832021" cy="6469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Mantenibilidad y Escalabilidad</a:t>
            </a:r>
            <a:endParaRPr lang="en-US" sz="2000" dirty="0"/>
          </a:p>
        </p:txBody>
      </p:sp>
      <p:sp>
        <p:nvSpPr>
          <p:cNvPr id="16" name="Text 7"/>
          <p:cNvSpPr/>
          <p:nvPr/>
        </p:nvSpPr>
        <p:spPr>
          <a:xfrm>
            <a:off x="7009924" y="2401729"/>
            <a:ext cx="2832021" cy="1656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Facilitar el mantenimiento y extensión del código, crucial en entornos donde los modelos evolucionan y se adaptan continuamente.</a:t>
            </a:r>
            <a:endParaRPr lang="en-US" sz="1600" dirty="0"/>
          </a:p>
        </p:txBody>
      </p:sp>
      <p:sp>
        <p:nvSpPr>
          <p:cNvPr id="17" name="Text 8"/>
          <p:cNvSpPr/>
          <p:nvPr/>
        </p:nvSpPr>
        <p:spPr>
          <a:xfrm>
            <a:off x="10237946" y="3479602"/>
            <a:ext cx="2661047" cy="32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Pruebas y Depuración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10152459" y="3927277"/>
            <a:ext cx="2832140" cy="13249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Simplificar la realización de pruebas unitarias y depuración de problemas, asegurando la fiabilidad y robustez del sistema.</a:t>
            </a:r>
            <a:endParaRPr lang="en-US" sz="1600" dirty="0"/>
          </a:p>
        </p:txBody>
      </p:sp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1E010-79E1-2546-9BF4-E10DF321D3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0E78E3E5-DA51-E55F-F473-B896A53CFEBC}"/>
              </a:ext>
            </a:extLst>
          </p:cNvPr>
          <p:cNvSpPr/>
          <p:nvPr/>
        </p:nvSpPr>
        <p:spPr>
          <a:xfrm>
            <a:off x="714375" y="727353"/>
            <a:ext cx="12076074" cy="1275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Material </a:t>
            </a:r>
            <a:r>
              <a:rPr lang="en-US" sz="4000" b="1" dirty="0" err="1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Complementario</a:t>
            </a:r>
            <a:endParaRPr lang="en-US" sz="40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DF949F3-DA5F-D860-B607-FA07FD00A9DE}"/>
              </a:ext>
            </a:extLst>
          </p:cNvPr>
          <p:cNvSpPr txBox="1"/>
          <p:nvPr/>
        </p:nvSpPr>
        <p:spPr>
          <a:xfrm>
            <a:off x="2051824" y="3096012"/>
            <a:ext cx="7315200" cy="1295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sz="1800" b="0" i="0" u="sng" strike="noStrike" dirty="0">
                <a:solidFill>
                  <a:srgbClr val="0563C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Documentación Oficial de Python: Tutorial de Clases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</a:p>
          <a:p>
            <a:pPr marL="285750" indent="-285750" algn="just" rtl="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Video de referencia (SUBTITULO ESPAÑOL): </a:t>
            </a:r>
            <a:r>
              <a:rPr lang="es-CL" sz="1800" b="0" i="0" u="sng" strike="noStrike" dirty="0">
                <a:solidFill>
                  <a:srgbClr val="0563C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Programación Orientada a Objetos en Python (</a:t>
            </a:r>
            <a:r>
              <a:rPr lang="es-CL" sz="1800" b="0" i="0" u="sng" strike="noStrike" dirty="0" err="1">
                <a:solidFill>
                  <a:srgbClr val="0563C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  <a:hlinkClick r:id="rId4"/>
              </a:rPr>
              <a:t>YouTu</a:t>
            </a:r>
            <a:endParaRPr lang="es-CL" sz="1800" b="0" i="0" dirty="0">
              <a:solidFill>
                <a:srgbClr val="000000"/>
              </a:solidFill>
              <a:effectLst/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86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0">
            <a:extLst>
              <a:ext uri="{FF2B5EF4-FFF2-40B4-BE49-F238E27FC236}">
                <a16:creationId xmlns:a16="http://schemas.microsoft.com/office/drawing/2014/main" id="{8C55B0E7-89A8-F0BE-EA66-D55A61A43A59}"/>
              </a:ext>
            </a:extLst>
          </p:cNvPr>
          <p:cNvSpPr/>
          <p:nvPr/>
        </p:nvSpPr>
        <p:spPr>
          <a:xfrm>
            <a:off x="673418" y="1035487"/>
            <a:ext cx="11351895" cy="6013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44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Conceptos Fundamentales de POO y su Aplicación</a:t>
            </a:r>
            <a:endParaRPr lang="en-US" sz="4400" dirty="0"/>
          </a:p>
        </p:txBody>
      </p: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59E908CF-2F51-C28F-B04C-3801BCD29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418" y="2021681"/>
            <a:ext cx="962144" cy="1724144"/>
          </a:xfrm>
          <a:prstGeom prst="rect">
            <a:avLst/>
          </a:prstGeom>
        </p:spPr>
      </p:pic>
      <p:sp>
        <p:nvSpPr>
          <p:cNvPr id="9" name="Text 1">
            <a:extLst>
              <a:ext uri="{FF2B5EF4-FFF2-40B4-BE49-F238E27FC236}">
                <a16:creationId xmlns:a16="http://schemas.microsoft.com/office/drawing/2014/main" id="{9927FD5D-29AC-2516-2DD4-D7336B93E7DF}"/>
              </a:ext>
            </a:extLst>
          </p:cNvPr>
          <p:cNvSpPr/>
          <p:nvPr/>
        </p:nvSpPr>
        <p:spPr>
          <a:xfrm>
            <a:off x="1924169" y="2514719"/>
            <a:ext cx="9107805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¿Por qué la herencia y el polimorfismo son conceptos tan importantes en la POO?</a:t>
            </a:r>
            <a:endParaRPr lang="en-US" sz="2400" dirty="0"/>
          </a:p>
        </p:txBody>
      </p:sp>
      <p:pic>
        <p:nvPicPr>
          <p:cNvPr id="10" name="Image 1" descr="preencoded.png">
            <a:extLst>
              <a:ext uri="{FF2B5EF4-FFF2-40B4-BE49-F238E27FC236}">
                <a16:creationId xmlns:a16="http://schemas.microsoft.com/office/drawing/2014/main" id="{44FD39F6-8F38-4DE1-F879-62FA97611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18" y="3745825"/>
            <a:ext cx="962144" cy="1724144"/>
          </a:xfrm>
          <a:prstGeom prst="rect">
            <a:avLst/>
          </a:prstGeom>
        </p:spPr>
      </p:pic>
      <p:sp>
        <p:nvSpPr>
          <p:cNvPr id="11" name="Text 3">
            <a:extLst>
              <a:ext uri="{FF2B5EF4-FFF2-40B4-BE49-F238E27FC236}">
                <a16:creationId xmlns:a16="http://schemas.microsoft.com/office/drawing/2014/main" id="{757EC74D-9FDB-9CF0-2BC8-CB43BC230917}"/>
              </a:ext>
            </a:extLst>
          </p:cNvPr>
          <p:cNvSpPr/>
          <p:nvPr/>
        </p:nvSpPr>
        <p:spPr>
          <a:xfrm>
            <a:off x="1924169" y="4238863"/>
            <a:ext cx="8682752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¿Cómo influye la encapsulación en la seguridad y mantenibilidad del código?</a:t>
            </a:r>
            <a:endParaRPr lang="en-US" sz="2400" dirty="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5833AD4E-1DFE-9A69-AFFA-3CAB5CCD3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18" y="5469969"/>
            <a:ext cx="962144" cy="1724144"/>
          </a:xfrm>
          <a:prstGeom prst="rect">
            <a:avLst/>
          </a:prstGeom>
        </p:spPr>
      </p:pic>
      <p:sp>
        <p:nvSpPr>
          <p:cNvPr id="13" name="Text 5">
            <a:extLst>
              <a:ext uri="{FF2B5EF4-FFF2-40B4-BE49-F238E27FC236}">
                <a16:creationId xmlns:a16="http://schemas.microsoft.com/office/drawing/2014/main" id="{07E532DA-9640-772F-CDE2-0226FD65258B}"/>
              </a:ext>
            </a:extLst>
          </p:cNvPr>
          <p:cNvSpPr/>
          <p:nvPr/>
        </p:nvSpPr>
        <p:spPr>
          <a:xfrm>
            <a:off x="1924169" y="5949410"/>
            <a:ext cx="9112091" cy="300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400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¿De qué manera aplicarías estos conceptos en un proyecto de machine learning?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76308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037" y="561023"/>
            <a:ext cx="6786563" cy="1906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Del Paradigma Procedimental al Orientado a Objetos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426756" y="2772251"/>
            <a:ext cx="22860" cy="4896326"/>
          </a:xfrm>
          <a:prstGeom prst="roundRect">
            <a:avLst>
              <a:gd name="adj" fmla="val 373602"/>
            </a:avLst>
          </a:prstGeom>
          <a:solidFill>
            <a:srgbClr val="000000">
              <a:alpha val="8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" name="Shape 2"/>
          <p:cNvSpPr/>
          <p:nvPr/>
        </p:nvSpPr>
        <p:spPr>
          <a:xfrm>
            <a:off x="6632615" y="3218259"/>
            <a:ext cx="609957" cy="22860"/>
          </a:xfrm>
          <a:prstGeom prst="roundRect">
            <a:avLst>
              <a:gd name="adj" fmla="val 373602"/>
            </a:avLst>
          </a:prstGeom>
          <a:solidFill>
            <a:srgbClr val="195B65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6" name="Shape 3"/>
          <p:cNvSpPr/>
          <p:nvPr/>
        </p:nvSpPr>
        <p:spPr>
          <a:xfrm>
            <a:off x="6198037" y="3000970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00424C"/>
          </a:solidFill>
          <a:ln w="22860">
            <a:solidFill>
              <a:srgbClr val="195B6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7" name="Text 4"/>
          <p:cNvSpPr/>
          <p:nvPr/>
        </p:nvSpPr>
        <p:spPr>
          <a:xfrm>
            <a:off x="6274296" y="3039070"/>
            <a:ext cx="304919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1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7443430" y="2975491"/>
            <a:ext cx="3449717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Programación Procedimental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443430" y="3415070"/>
            <a:ext cx="5541169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Código estructurado en funciones y procedimientos que operan sobre datos globales de forma lineal.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632615" y="4918115"/>
            <a:ext cx="609957" cy="22860"/>
          </a:xfrm>
          <a:prstGeom prst="roundRect">
            <a:avLst>
              <a:gd name="adj" fmla="val 373602"/>
            </a:avLst>
          </a:prstGeom>
          <a:solidFill>
            <a:srgbClr val="B0C2BE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1" name="Shape 8"/>
          <p:cNvSpPr/>
          <p:nvPr/>
        </p:nvSpPr>
        <p:spPr>
          <a:xfrm>
            <a:off x="6198037" y="4700826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CADCD8"/>
          </a:solidFill>
          <a:ln w="22860">
            <a:solidFill>
              <a:srgbClr val="B0C2B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Text 9"/>
          <p:cNvSpPr/>
          <p:nvPr/>
        </p:nvSpPr>
        <p:spPr>
          <a:xfrm>
            <a:off x="6274296" y="4738926"/>
            <a:ext cx="304919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2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7443430" y="4675346"/>
            <a:ext cx="2611755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Necesidad de Cambio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7443430" y="5114925"/>
            <a:ext cx="5541169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Creciente complejidad de sistemas y necesidad de soluciones más modulares y escalables.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632615" y="6617970"/>
            <a:ext cx="609957" cy="22860"/>
          </a:xfrm>
          <a:prstGeom prst="roundRect">
            <a:avLst>
              <a:gd name="adj" fmla="val 373602"/>
            </a:avLst>
          </a:prstGeom>
          <a:solidFill>
            <a:srgbClr val="9F90BA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6" name="Shape 13"/>
          <p:cNvSpPr/>
          <p:nvPr/>
        </p:nvSpPr>
        <p:spPr>
          <a:xfrm>
            <a:off x="6198037" y="6400681"/>
            <a:ext cx="457438" cy="457438"/>
          </a:xfrm>
          <a:prstGeom prst="roundRect">
            <a:avLst>
              <a:gd name="adj" fmla="val 18670"/>
            </a:avLst>
          </a:prstGeom>
          <a:solidFill>
            <a:srgbClr val="B9AAD4"/>
          </a:solidFill>
          <a:ln w="22860">
            <a:solidFill>
              <a:srgbClr val="9F90B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7" name="Text 14"/>
          <p:cNvSpPr/>
          <p:nvPr/>
        </p:nvSpPr>
        <p:spPr>
          <a:xfrm>
            <a:off x="6274296" y="6438781"/>
            <a:ext cx="304919" cy="3812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3</a:t>
            </a:r>
            <a:endParaRPr lang="en-US" sz="2400" dirty="0"/>
          </a:p>
        </p:txBody>
      </p:sp>
      <p:sp>
        <p:nvSpPr>
          <p:cNvPr id="18" name="Text 15"/>
          <p:cNvSpPr/>
          <p:nvPr/>
        </p:nvSpPr>
        <p:spPr>
          <a:xfrm>
            <a:off x="7443430" y="6375202"/>
            <a:ext cx="4168021" cy="317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Programación Orientada a Objetos</a:t>
            </a:r>
            <a:endParaRPr lang="en-US" sz="2000" dirty="0"/>
          </a:p>
        </p:txBody>
      </p:sp>
      <p:sp>
        <p:nvSpPr>
          <p:cNvPr id="19" name="Text 16"/>
          <p:cNvSpPr/>
          <p:nvPr/>
        </p:nvSpPr>
        <p:spPr>
          <a:xfrm>
            <a:off x="7443430" y="6814780"/>
            <a:ext cx="5541169" cy="650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Modelado de software a partir de objetos que agrupan datos y comportamientos en una única unidad.</a:t>
            </a:r>
            <a:endParaRPr lang="en-US" sz="1600" dirty="0"/>
          </a:p>
        </p:txBody>
      </p:sp>
      <p:pic>
        <p:nvPicPr>
          <p:cNvPr id="2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7783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Conceptos Fundamentales: Clases y Objetos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Clase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581870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 la plantilla o molde que define las características (atributos) y comportamientos (métodos) comunes a un grupo de objetos. Funciona como un plano para crear instancias.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173516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Objeto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173516" y="4215408"/>
            <a:ext cx="581870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 una instancia concreta de una clase, con sus propios valores en cada atributo. Representa una entidad específica creada a partir del plano definido por la clase.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1218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63" y="2698790"/>
            <a:ext cx="7603450" cy="5530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Ejemplo de Clase y Objeto en Python</a:t>
            </a:r>
            <a:endParaRPr lang="en-US" sz="3450" dirty="0"/>
          </a:p>
        </p:txBody>
      </p:sp>
      <p:sp>
        <p:nvSpPr>
          <p:cNvPr id="6" name="Text 3"/>
          <p:cNvSpPr/>
          <p:nvPr/>
        </p:nvSpPr>
        <p:spPr>
          <a:xfrm>
            <a:off x="787479" y="3649861"/>
            <a:ext cx="13055441" cy="39621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1C1D22"/>
                </a:solidFill>
                <a:highlight>
                  <a:srgbClr val="DCEBEF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
</a:t>
            </a:r>
            <a:endParaRPr lang="en-US" sz="135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42B16BD-41CB-3BBA-8B8D-F4ECE5013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2475" y="3432024"/>
            <a:ext cx="7288295" cy="4207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4994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919" y="2988945"/>
            <a:ext cx="6987183" cy="612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Métodos y Atributos en Python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5919" y="3895249"/>
            <a:ext cx="6531293" cy="1801892"/>
          </a:xfrm>
          <a:prstGeom prst="roundRect">
            <a:avLst>
              <a:gd name="adj" fmla="val 4569"/>
            </a:avLst>
          </a:prstGeom>
          <a:solidFill>
            <a:srgbClr val="00424C"/>
          </a:solidFill>
          <a:ln w="22860">
            <a:solidFill>
              <a:srgbClr val="195B6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" name="Text 2"/>
          <p:cNvSpPr/>
          <p:nvPr/>
        </p:nvSpPr>
        <p:spPr>
          <a:xfrm>
            <a:off x="904756" y="4114086"/>
            <a:ext cx="2521863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Atributos de Instancia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904756" y="4537829"/>
            <a:ext cx="609361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definen en el método __init__ y son propios de cada objeto. Cada instancia tiene sus propios valores para estos atributos.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413188" y="3895249"/>
            <a:ext cx="6531293" cy="1801892"/>
          </a:xfrm>
          <a:prstGeom prst="roundRect">
            <a:avLst>
              <a:gd name="adj" fmla="val 4569"/>
            </a:avLst>
          </a:prstGeom>
          <a:solidFill>
            <a:srgbClr val="CADCD8"/>
          </a:solidFill>
          <a:ln w="22860">
            <a:solidFill>
              <a:srgbClr val="B0C2B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Text 5"/>
          <p:cNvSpPr/>
          <p:nvPr/>
        </p:nvSpPr>
        <p:spPr>
          <a:xfrm>
            <a:off x="7632025" y="4114086"/>
            <a:ext cx="244994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Atributos de Clase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32025" y="4537829"/>
            <a:ext cx="6093619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definen directamente dentro de la clase (fuera de __init__) y se comparten entre todas las instancias. Son comunes a todos los objetos de esa clase.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85919" y="5893118"/>
            <a:ext cx="6531293" cy="1801892"/>
          </a:xfrm>
          <a:prstGeom prst="roundRect">
            <a:avLst>
              <a:gd name="adj" fmla="val 4569"/>
            </a:avLst>
          </a:prstGeom>
          <a:solidFill>
            <a:srgbClr val="B9AAD4"/>
          </a:solidFill>
          <a:ln w="22860">
            <a:solidFill>
              <a:srgbClr val="9F90B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1" name="Text 8"/>
          <p:cNvSpPr/>
          <p:nvPr/>
        </p:nvSpPr>
        <p:spPr>
          <a:xfrm>
            <a:off x="904756" y="6111954"/>
            <a:ext cx="2451854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Métodos de Instancia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904756" y="6535698"/>
            <a:ext cx="6093619" cy="626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Funcionan sobre instancias específicas, accediendo a los atributos a través de self. Operan con los datos particulares de cada objeto.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7413188" y="5893118"/>
            <a:ext cx="6531293" cy="1801892"/>
          </a:xfrm>
          <a:prstGeom prst="roundRect">
            <a:avLst>
              <a:gd name="adj" fmla="val 4569"/>
            </a:avLst>
          </a:prstGeom>
          <a:solidFill>
            <a:srgbClr val="B2D5AD"/>
          </a:solidFill>
          <a:ln w="22860">
            <a:solidFill>
              <a:srgbClr val="98BB93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7632025" y="6111954"/>
            <a:ext cx="2449949" cy="3062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Métodos Especiales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7632025" y="6535698"/>
            <a:ext cx="6093619" cy="940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Incluyen métodos de clase (@classmethod) que reciben la clase como primer parámetro (cls) y métodos estáticos (@staticmethod) que no dependen de la instancia ni de la clase.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4973" y="1078230"/>
            <a:ext cx="7031236" cy="656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Los Cuatro Pilares de la POO</a:t>
            </a:r>
            <a:endParaRPr lang="en-US" sz="41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428" y="2154436"/>
            <a:ext cx="1515785" cy="1209913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9623" y="2724864"/>
            <a:ext cx="295275" cy="3690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765119" y="2364343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Polimorfismo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4765119" y="2818448"/>
            <a:ext cx="595800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Diferentes clases responden a un mismo método de formas distintas</a:t>
            </a:r>
            <a:endParaRPr lang="en-US" sz="1650" dirty="0"/>
          </a:p>
        </p:txBody>
      </p:sp>
      <p:sp>
        <p:nvSpPr>
          <p:cNvPr id="7" name="Shape 3"/>
          <p:cNvSpPr/>
          <p:nvPr/>
        </p:nvSpPr>
        <p:spPr>
          <a:xfrm>
            <a:off x="4607600" y="3381018"/>
            <a:ext cx="8324612" cy="11430"/>
          </a:xfrm>
          <a:prstGeom prst="roundRect">
            <a:avLst>
              <a:gd name="adj" fmla="val 771749"/>
            </a:avLst>
          </a:prstGeom>
          <a:solidFill>
            <a:srgbClr val="00424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1476" y="3416737"/>
            <a:ext cx="3031688" cy="1209913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9623" y="3837146"/>
            <a:ext cx="295275" cy="3690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23071" y="36266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Herencia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5523071" y="4080748"/>
            <a:ext cx="4975503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Clases hijas heredan atributos y métodos de clases padre</a:t>
            </a:r>
            <a:endParaRPr lang="en-US" sz="1650" dirty="0"/>
          </a:p>
        </p:txBody>
      </p:sp>
      <p:sp>
        <p:nvSpPr>
          <p:cNvPr id="12" name="Shape 6"/>
          <p:cNvSpPr/>
          <p:nvPr/>
        </p:nvSpPr>
        <p:spPr>
          <a:xfrm>
            <a:off x="5365552" y="4643318"/>
            <a:ext cx="7566660" cy="11430"/>
          </a:xfrm>
          <a:prstGeom prst="roundRect">
            <a:avLst>
              <a:gd name="adj" fmla="val 771749"/>
            </a:avLst>
          </a:prstGeom>
          <a:solidFill>
            <a:srgbClr val="CADCD8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3524" y="4679037"/>
            <a:ext cx="4547592" cy="1209913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9623" y="5099447"/>
            <a:ext cx="295275" cy="369094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6281023" y="4888944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Encapsulación</a:t>
            </a:r>
            <a:endParaRPr lang="en-US" sz="2050" dirty="0"/>
          </a:p>
        </p:txBody>
      </p:sp>
      <p:sp>
        <p:nvSpPr>
          <p:cNvPr id="16" name="Text 8"/>
          <p:cNvSpPr/>
          <p:nvPr/>
        </p:nvSpPr>
        <p:spPr>
          <a:xfrm>
            <a:off x="6281023" y="5343049"/>
            <a:ext cx="5541764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Agrupar datos y métodos en una unidad, controlando su acceso</a:t>
            </a:r>
            <a:endParaRPr lang="en-US" sz="1650" dirty="0"/>
          </a:p>
        </p:txBody>
      </p:sp>
      <p:sp>
        <p:nvSpPr>
          <p:cNvPr id="17" name="Shape 9"/>
          <p:cNvSpPr/>
          <p:nvPr/>
        </p:nvSpPr>
        <p:spPr>
          <a:xfrm>
            <a:off x="6123503" y="5905619"/>
            <a:ext cx="6808708" cy="11430"/>
          </a:xfrm>
          <a:prstGeom prst="roundRect">
            <a:avLst>
              <a:gd name="adj" fmla="val 771749"/>
            </a:avLst>
          </a:prstGeom>
          <a:solidFill>
            <a:srgbClr val="B9AAD4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5572" y="5941338"/>
            <a:ext cx="6063496" cy="1209913"/>
          </a:xfrm>
          <a:prstGeom prst="rect">
            <a:avLst/>
          </a:prstGeom>
        </p:spPr>
      </p:pic>
      <p:pic>
        <p:nvPicPr>
          <p:cNvPr id="19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49623" y="6361748"/>
            <a:ext cx="295275" cy="369094"/>
          </a:xfrm>
          <a:prstGeom prst="rect">
            <a:avLst/>
          </a:prstGeom>
        </p:spPr>
      </p:pic>
      <p:sp>
        <p:nvSpPr>
          <p:cNvPr id="20" name="Text 10"/>
          <p:cNvSpPr/>
          <p:nvPr/>
        </p:nvSpPr>
        <p:spPr>
          <a:xfrm>
            <a:off x="7038975" y="6151245"/>
            <a:ext cx="2625209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Abstracción</a:t>
            </a:r>
            <a:endParaRPr lang="en-US" sz="2050" dirty="0"/>
          </a:p>
        </p:txBody>
      </p:sp>
      <p:sp>
        <p:nvSpPr>
          <p:cNvPr id="21" name="Text 11"/>
          <p:cNvSpPr/>
          <p:nvPr/>
        </p:nvSpPr>
        <p:spPr>
          <a:xfrm>
            <a:off x="7038975" y="6605349"/>
            <a:ext cx="5288637" cy="335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Ocultar detalles de implementación, mostrar solo lo esencial</a:t>
            </a:r>
            <a:endParaRPr lang="en-US" sz="1650" dirty="0"/>
          </a:p>
        </p:txBody>
      </p:sp>
      <p:pic>
        <p:nvPicPr>
          <p:cNvPr id="22" name="Image 8" descr="preencoded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038" y="863084"/>
            <a:ext cx="6771561" cy="12977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Abstracción: Simplificando la Complejidad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13038" y="2705695"/>
            <a:ext cx="467082" cy="467082"/>
          </a:xfrm>
          <a:prstGeom prst="roundRect">
            <a:avLst>
              <a:gd name="adj" fmla="val 18671"/>
            </a:avLst>
          </a:prstGeom>
          <a:solidFill>
            <a:srgbClr val="00424C"/>
          </a:solidFill>
          <a:ln w="22860">
            <a:solidFill>
              <a:srgbClr val="195B6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846" y="2744569"/>
            <a:ext cx="311348" cy="3892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887647" y="2705695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Definición</a:t>
            </a:r>
            <a:endParaRPr lang="en-US" sz="2000" dirty="0"/>
          </a:p>
        </p:txBody>
      </p:sp>
      <p:sp>
        <p:nvSpPr>
          <p:cNvPr id="7" name="Text 3"/>
          <p:cNvSpPr/>
          <p:nvPr/>
        </p:nvSpPr>
        <p:spPr>
          <a:xfrm>
            <a:off x="6887647" y="3154680"/>
            <a:ext cx="2607469" cy="23252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Proceso de ocultar detalles de implementación y mostrar solo las características esenciales de un objeto, permitiendo enfocarse en lo que realmente importa para resolver el problema.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9702641" y="2705695"/>
            <a:ext cx="467082" cy="467082"/>
          </a:xfrm>
          <a:prstGeom prst="roundRect">
            <a:avLst>
              <a:gd name="adj" fmla="val 18671"/>
            </a:avLst>
          </a:prstGeom>
          <a:solidFill>
            <a:srgbClr val="CADCD8"/>
          </a:solidFill>
          <a:ln w="22860">
            <a:solidFill>
              <a:srgbClr val="B0C2B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0449" y="2744569"/>
            <a:ext cx="311348" cy="38921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377249" y="2705695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Ejemplo Práctico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10377249" y="3154680"/>
            <a:ext cx="2607469" cy="1993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 un objeto Auto, nos interesa que tenga métodos como acelerar() o frenar(), pero no necesitamos exponer internamente cómo funciona el motor a nivel mecánico.</a:t>
            </a:r>
            <a:endParaRPr lang="en-US" sz="1600" dirty="0"/>
          </a:p>
        </p:txBody>
      </p:sp>
      <p:sp>
        <p:nvSpPr>
          <p:cNvPr id="12" name="Shape 7"/>
          <p:cNvSpPr/>
          <p:nvPr/>
        </p:nvSpPr>
        <p:spPr>
          <a:xfrm>
            <a:off x="6213038" y="5920978"/>
            <a:ext cx="467082" cy="467082"/>
          </a:xfrm>
          <a:prstGeom prst="roundRect">
            <a:avLst>
              <a:gd name="adj" fmla="val 18671"/>
            </a:avLst>
          </a:prstGeom>
          <a:solidFill>
            <a:srgbClr val="B9AAD4"/>
          </a:solidFill>
          <a:ln w="22860">
            <a:solidFill>
              <a:srgbClr val="9F90B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0846" y="5959852"/>
            <a:ext cx="311348" cy="38921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887647" y="5920978"/>
            <a:ext cx="2595324" cy="324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Beneficios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6887647" y="6369963"/>
            <a:ext cx="6096953" cy="996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Reduce la complejidad aparente, facilita el uso de componentes y permite centrarse en la funcionalidad sin preocuparse por los detalles internos.</a:t>
            </a:r>
            <a:endParaRPr lang="en-US" sz="160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7837"/>
            <a:ext cx="995445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Encapsulación: Protegiendo los Datos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50244"/>
            <a:ext cx="2031682" cy="1306949"/>
          </a:xfrm>
          <a:prstGeom prst="roundRect">
            <a:avLst>
              <a:gd name="adj" fmla="val 7289"/>
            </a:avLst>
          </a:prstGeom>
          <a:solidFill>
            <a:srgbClr val="00424C"/>
          </a:solidFill>
          <a:ln w="22860">
            <a:solidFill>
              <a:srgbClr val="195B65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0087" y="2404348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052286" y="21770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Protección de datos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052286" y="2667476"/>
            <a:ext cx="409015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Evita accesos no autorizados a los atributos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2938820" y="3241953"/>
            <a:ext cx="9932432" cy="15240"/>
          </a:xfrm>
          <a:prstGeom prst="roundRect">
            <a:avLst>
              <a:gd name="adj" fmla="val 625116"/>
            </a:avLst>
          </a:prstGeom>
          <a:solidFill>
            <a:srgbClr val="00424C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8" name="Shape 5"/>
          <p:cNvSpPr/>
          <p:nvPr/>
        </p:nvSpPr>
        <p:spPr>
          <a:xfrm>
            <a:off x="793790" y="3370540"/>
            <a:ext cx="4063484" cy="1306949"/>
          </a:xfrm>
          <a:prstGeom prst="roundRect">
            <a:avLst>
              <a:gd name="adj" fmla="val 7289"/>
            </a:avLst>
          </a:prstGeom>
          <a:solidFill>
            <a:srgbClr val="CADCD8"/>
          </a:solidFill>
          <a:ln w="22860">
            <a:solidFill>
              <a:srgbClr val="B0C2BE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6048" y="3824645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084088" y="35973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Agrupación lógica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084088" y="4087773"/>
            <a:ext cx="48803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Reúne datos y métodos relacionados en una unidad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970621" y="4662249"/>
            <a:ext cx="7900630" cy="15240"/>
          </a:xfrm>
          <a:prstGeom prst="roundRect">
            <a:avLst>
              <a:gd name="adj" fmla="val 625116"/>
            </a:avLst>
          </a:prstGeom>
          <a:solidFill>
            <a:srgbClr val="CADCD8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Shape 9"/>
          <p:cNvSpPr/>
          <p:nvPr/>
        </p:nvSpPr>
        <p:spPr>
          <a:xfrm>
            <a:off x="793790" y="4790837"/>
            <a:ext cx="6095405" cy="1669852"/>
          </a:xfrm>
          <a:prstGeom prst="roundRect">
            <a:avLst>
              <a:gd name="adj" fmla="val 5705"/>
            </a:avLst>
          </a:prstGeom>
          <a:solidFill>
            <a:srgbClr val="B9AAD4"/>
          </a:solidFill>
          <a:ln w="22860">
            <a:solidFill>
              <a:srgbClr val="9F90BA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2008" y="5426393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116008" y="5017651"/>
            <a:ext cx="36730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Mantenimiento simplificado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116008" y="5508069"/>
            <a:ext cx="564177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Permite modificar la implementación sin afectar a los usuarios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21908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 Python, aunque no existen modificadores de acceso como private, se usan convenciones como self.__atributo para indicar que un atributo es privado y no debería accederse directamente fuera de la clase.</a:t>
            </a:r>
            <a:endParaRPr lang="en-US" sz="1750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1707</Words>
  <Application>Microsoft Office PowerPoint</Application>
  <PresentationFormat>Personalizado</PresentationFormat>
  <Paragraphs>181</Paragraphs>
  <Slides>25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2" baseType="lpstr">
      <vt:lpstr>Arial</vt:lpstr>
      <vt:lpstr>Consolas</vt:lpstr>
      <vt:lpstr>Gilroy-ExtraBoldItalic Extra Bold</vt:lpstr>
      <vt:lpstr>Source Sans Pro</vt:lpstr>
      <vt:lpstr>Source Sans Pro Bold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Catalina González</cp:lastModifiedBy>
  <cp:revision>3</cp:revision>
  <dcterms:created xsi:type="dcterms:W3CDTF">2025-04-16T14:30:19Z</dcterms:created>
  <dcterms:modified xsi:type="dcterms:W3CDTF">2025-05-16T16:53:06Z</dcterms:modified>
</cp:coreProperties>
</file>